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81" r:id="rId2"/>
    <p:sldId id="258" r:id="rId3"/>
    <p:sldId id="263" r:id="rId4"/>
    <p:sldId id="266" r:id="rId5"/>
    <p:sldId id="272" r:id="rId6"/>
    <p:sldId id="279" r:id="rId7"/>
  </p:sldIdLst>
  <p:sldSz cx="9144000" cy="5143500" type="screen16x9"/>
  <p:notesSz cx="6645275" cy="9775825"/>
  <p:defaultTextStyle>
    <a:defPPr>
      <a:defRPr lang="ru-RU"/>
    </a:defPPr>
    <a:lvl1pPr marL="0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8C90"/>
    <a:srgbClr val="504F53"/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48" d="100"/>
          <a:sy n="148" d="100"/>
        </p:scale>
        <p:origin x="-564" y="-90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5088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528" y="4643517"/>
            <a:ext cx="5316220" cy="4399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4118" y="9285337"/>
            <a:ext cx="2879619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39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875" y="733425"/>
            <a:ext cx="6510338" cy="36623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017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8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4C3-B3F9-4492-AC4E-AEB8AB203703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1266-D9B9-4642-A506-7317DD4ADF73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8A2D-CC43-4DD9-8CF9-DF5286C3CC1D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8524-75FA-4DFF-9D30-F97C17CE17A5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2CD-5EDF-45E0-A730-F2C3E6027E1D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173-E5E4-4B86-BADB-BBB422306F42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9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DECA-DAED-49E8-AB44-A10369DCE766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819228" y="3600393"/>
            <a:ext cx="7637463" cy="106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1523" tIns="35762" rIns="71523" bIns="35762">
            <a:spAutoFit/>
          </a:bodyPr>
          <a:lstStyle>
            <a:lvl1pPr eaLnBrk="0" hangingPunct="0">
              <a:spcBef>
                <a:spcPct val="20000"/>
              </a:spcBef>
              <a:buFont typeface="+mj-lt"/>
              <a:defRPr sz="32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1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1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575"/>
              </a:lnSpc>
              <a:spcBef>
                <a:spcPts val="350"/>
              </a:spcBef>
              <a:buFont typeface="Arial" pitchFamily="34" charset="0"/>
              <a:defRPr sz="14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575"/>
              </a:lnSpc>
              <a:spcBef>
                <a:spcPts val="350"/>
              </a:spcBef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400" b="1" dirty="0">
                <a:solidFill>
                  <a:srgbClr val="F79646">
                    <a:lumMod val="75000"/>
                  </a:srgbClr>
                </a:solidFill>
                <a:latin typeface="Calibri"/>
                <a:cs typeface="Arial" pitchFamily="34" charset="0"/>
              </a:rPr>
              <a:t>Начальник отдела налогообложения доходов физических лиц и</a:t>
            </a:r>
          </a:p>
          <a:p>
            <a:pPr algn="ctr"/>
            <a:r>
              <a:rPr lang="ru-RU" altLang="ru-RU" sz="1400" b="1" dirty="0">
                <a:solidFill>
                  <a:srgbClr val="F79646">
                    <a:lumMod val="75000"/>
                  </a:srgbClr>
                </a:solidFill>
                <a:latin typeface="Calibri"/>
                <a:cs typeface="Arial" pitchFamily="34" charset="0"/>
              </a:rPr>
              <a:t> администрирования </a:t>
            </a:r>
            <a:r>
              <a:rPr lang="ru-RU" altLang="ru-RU" sz="1400" b="1" dirty="0" smtClean="0">
                <a:solidFill>
                  <a:srgbClr val="F79646">
                    <a:lumMod val="75000"/>
                  </a:srgbClr>
                </a:solidFill>
                <a:latin typeface="Calibri"/>
                <a:cs typeface="Arial" pitchFamily="34" charset="0"/>
              </a:rPr>
              <a:t>страховых взносов</a:t>
            </a:r>
          </a:p>
          <a:p>
            <a:pPr algn="ctr"/>
            <a:r>
              <a:rPr lang="ru-RU" altLang="ru-RU" sz="1400" b="1" dirty="0" err="1" smtClean="0">
                <a:solidFill>
                  <a:prstClr val="white"/>
                </a:solidFill>
                <a:latin typeface="Calibri"/>
                <a:cs typeface="Arial" pitchFamily="34" charset="0"/>
              </a:rPr>
              <a:t>Ксалова</a:t>
            </a:r>
            <a:r>
              <a:rPr lang="ru-RU" altLang="ru-RU" sz="1400" b="1" dirty="0" smtClean="0">
                <a:solidFill>
                  <a:prstClr val="white"/>
                </a:solidFill>
                <a:latin typeface="Calibri"/>
                <a:cs typeface="Arial" pitchFamily="34" charset="0"/>
              </a:rPr>
              <a:t> Жанна </a:t>
            </a:r>
            <a:r>
              <a:rPr lang="ru-RU" altLang="ru-RU" sz="1400" b="1" dirty="0" err="1" smtClean="0">
                <a:solidFill>
                  <a:prstClr val="white"/>
                </a:solidFill>
                <a:latin typeface="Calibri"/>
                <a:cs typeface="Arial" pitchFamily="34" charset="0"/>
              </a:rPr>
              <a:t>Хусеевна</a:t>
            </a:r>
            <a:endParaRPr lang="ru-RU" altLang="ru-RU" sz="1400" b="1" dirty="0" smtClean="0">
              <a:solidFill>
                <a:prstClr val="white"/>
              </a:solidFill>
              <a:latin typeface="Calibri"/>
              <a:cs typeface="Arial" pitchFamily="34" charset="0"/>
            </a:endParaRPr>
          </a:p>
          <a:p>
            <a:pPr algn="ctr"/>
            <a:r>
              <a:rPr lang="ru-RU" altLang="ru-RU" sz="1400" b="1" dirty="0" smtClean="0">
                <a:solidFill>
                  <a:prstClr val="white"/>
                </a:solidFill>
                <a:latin typeface="Calibri"/>
                <a:cs typeface="Arial" pitchFamily="34" charset="0"/>
              </a:rPr>
              <a:t>10 марта 2021 года</a:t>
            </a:r>
            <a:endParaRPr lang="ru-RU" altLang="ru-RU" sz="1400" b="1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  <p:sp>
        <p:nvSpPr>
          <p:cNvPr id="8" name="TextBox 42"/>
          <p:cNvSpPr txBox="1">
            <a:spLocks noChangeArrowheads="1"/>
          </p:cNvSpPr>
          <p:nvPr/>
        </p:nvSpPr>
        <p:spPr bwMode="auto">
          <a:xfrm>
            <a:off x="566019" y="2139058"/>
            <a:ext cx="8123238" cy="14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1523" tIns="35762" rIns="71523" bIns="357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+mj-lt"/>
              <a:buNone/>
            </a:pPr>
            <a:r>
              <a:rPr lang="ru-RU" sz="2200" b="1" dirty="0">
                <a:solidFill>
                  <a:prstClr val="white"/>
                </a:solidFill>
                <a:latin typeface="Calibri"/>
              </a:rPr>
              <a:t>Управление ФНС России по </a:t>
            </a:r>
            <a:r>
              <a:rPr lang="ru-RU" sz="2200" b="1" dirty="0" smtClean="0">
                <a:solidFill>
                  <a:prstClr val="white"/>
                </a:solidFill>
                <a:latin typeface="Calibri"/>
              </a:rPr>
              <a:t>Карачаево-Черкесской Республике</a:t>
            </a:r>
            <a:r>
              <a:rPr lang="ru-RU" sz="2200" b="1" dirty="0">
                <a:solidFill>
                  <a:prstClr val="white"/>
                </a:solidFill>
                <a:latin typeface="Calibri"/>
              </a:rPr>
              <a:t/>
            </a:r>
            <a:br>
              <a:rPr lang="ru-RU" sz="2200" b="1" dirty="0">
                <a:solidFill>
                  <a:prstClr val="white"/>
                </a:solidFill>
                <a:latin typeface="Calibri"/>
              </a:rPr>
            </a:br>
            <a:endParaRPr lang="ru-RU" sz="2200" b="1" dirty="0" smtClean="0">
              <a:solidFill>
                <a:prstClr val="white"/>
              </a:solidFill>
              <a:latin typeface="Calibri"/>
            </a:endParaRPr>
          </a:p>
          <a:p>
            <a:pPr algn="ctr">
              <a:spcBef>
                <a:spcPct val="20000"/>
              </a:spcBef>
              <a:buFont typeface="+mj-lt"/>
              <a:buNone/>
            </a:pPr>
            <a:r>
              <a:rPr lang="ru-RU" sz="2200" b="1" dirty="0" smtClean="0">
                <a:solidFill>
                  <a:prstClr val="white"/>
                </a:solidFill>
                <a:latin typeface="Calibri"/>
              </a:rPr>
              <a:t>Об </a:t>
            </a:r>
            <a:r>
              <a:rPr lang="ru-RU" sz="2200" b="1" dirty="0">
                <a:solidFill>
                  <a:prstClr val="white"/>
                </a:solidFill>
                <a:latin typeface="Calibri"/>
              </a:rPr>
              <a:t>основных изменениях в законодательстве </a:t>
            </a:r>
            <a:br>
              <a:rPr lang="ru-RU" sz="2200" b="1" dirty="0">
                <a:solidFill>
                  <a:prstClr val="white"/>
                </a:solidFill>
                <a:latin typeface="Calibri"/>
              </a:rPr>
            </a:br>
            <a:r>
              <a:rPr lang="ru-RU" sz="2200" b="1" dirty="0">
                <a:solidFill>
                  <a:prstClr val="white"/>
                </a:solidFill>
                <a:latin typeface="Calibri"/>
              </a:rPr>
              <a:t>по налогу на доходы физических </a:t>
            </a:r>
            <a:r>
              <a:rPr lang="ru-RU" sz="2200" b="1" dirty="0" smtClean="0">
                <a:solidFill>
                  <a:prstClr val="white"/>
                </a:solidFill>
                <a:latin typeface="Calibri"/>
              </a:rPr>
              <a:t>лиц</a:t>
            </a:r>
            <a:endParaRPr lang="ru-RU" sz="2500" b="1" dirty="0">
              <a:solidFill>
                <a:prstClr val="white"/>
              </a:solidFill>
              <a:latin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8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411510"/>
            <a:ext cx="7848872" cy="634751"/>
          </a:xfrm>
        </p:spPr>
        <p:txBody>
          <a:bodyPr/>
          <a:lstStyle/>
          <a:p>
            <a:pPr lvl="3" algn="ctr"/>
            <a:r>
              <a:rPr lang="ru-RU" sz="2000" b="1" dirty="0" smtClean="0"/>
              <a:t>Изменения в </a:t>
            </a:r>
            <a:r>
              <a:rPr lang="ru-RU" sz="2000" b="1" dirty="0"/>
              <a:t>части налогообложения доходов физических лиц, превышающих 5 миллионов рублей за налоговый </a:t>
            </a:r>
            <a:r>
              <a:rPr lang="ru-RU" sz="2000" b="1" dirty="0" smtClean="0"/>
              <a:t>период</a:t>
            </a:r>
            <a:endParaRPr lang="ru-RU" sz="2000" b="1" dirty="0"/>
          </a:p>
          <a:p>
            <a:pPr lvl="3" algn="ctr"/>
            <a:endParaRPr lang="ru-RU" dirty="0" smtClean="0"/>
          </a:p>
          <a:p>
            <a:pPr lvl="3" algn="ctr"/>
            <a:endParaRPr lang="ru-RU" dirty="0" smtClean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40233" y="627534"/>
            <a:ext cx="7548638" cy="720080"/>
          </a:xfrm>
        </p:spPr>
        <p:txBody>
          <a:bodyPr/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Федеральный </a:t>
            </a:r>
            <a:r>
              <a:rPr lang="ru-RU" sz="2000" dirty="0"/>
              <a:t>закон </a:t>
            </a:r>
            <a:r>
              <a:rPr lang="ru-RU" sz="2000" dirty="0" smtClean="0"/>
              <a:t>от </a:t>
            </a:r>
            <a:r>
              <a:rPr lang="ru-RU" sz="2000" dirty="0"/>
              <a:t>23.11.2020 N 372-ФЗ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883361"/>
              </p:ext>
            </p:extLst>
          </p:nvPr>
        </p:nvGraphicFramePr>
        <p:xfrm>
          <a:off x="395536" y="2211710"/>
          <a:ext cx="3960440" cy="2296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4750"/>
                <a:gridCol w="939546"/>
                <a:gridCol w="1296144"/>
              </a:tblGrid>
              <a:tr h="43204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 физического лица, полученный в течение года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81629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Ставка налогообложения,  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2021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 5 000 000 руб.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0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Свыше </a:t>
                      </a:r>
                      <a:r>
                        <a:rPr lang="ru-RU" sz="1600" dirty="0">
                          <a:effectLst/>
                        </a:rPr>
                        <a:t>5 000 000 руб.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15 %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(650 000 руб.+15%</a:t>
                      </a:r>
                      <a:r>
                        <a:rPr lang="ru-RU" sz="11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с суммы превышающей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5 000 000 руб.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477079"/>
              </p:ext>
            </p:extLst>
          </p:nvPr>
        </p:nvGraphicFramePr>
        <p:xfrm>
          <a:off x="4572000" y="2499742"/>
          <a:ext cx="3672408" cy="1972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9524"/>
                <a:gridCol w="1892884"/>
              </a:tblGrid>
              <a:tr h="432048">
                <a:tc>
                  <a:txBody>
                    <a:bodyPr/>
                    <a:lstStyle/>
                    <a:p>
                      <a:pPr marL="0" algn="ctr" defTabSz="81629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НДФЛ, удержанный с доходов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Перечисляется на КБК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849">
                <a:tc>
                  <a:txBody>
                    <a:bodyPr/>
                    <a:lstStyle/>
                    <a:p>
                      <a:pPr marL="0" algn="l" defTabSz="81629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5 </a:t>
                      </a:r>
                      <a:r>
                        <a:rPr lang="ru-RU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млн.руб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(по ставке 13%)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182 1 01 02010 01 0000 110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4326">
                <a:tc>
                  <a:txBody>
                    <a:bodyPr/>
                    <a:lstStyle/>
                    <a:p>
                      <a:pPr marL="0" algn="ctr" defTabSz="816296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свыше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ru-RU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млн.руб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(по ставке 15%)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81629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182 1 01 020</a:t>
                      </a:r>
                      <a:r>
                        <a:rPr lang="ru-RU" sz="11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0 01 0000 110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Заголовок 8"/>
          <p:cNvSpPr txBox="1">
            <a:spLocks/>
          </p:cNvSpPr>
          <p:nvPr/>
        </p:nvSpPr>
        <p:spPr>
          <a:xfrm>
            <a:off x="4519348" y="1491630"/>
            <a:ext cx="3888879" cy="57606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Порядок перечисления НДФЛ, </a:t>
            </a:r>
            <a:b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удержанного налоговыми агентами </a:t>
            </a:r>
            <a:r>
              <a:rPr lang="ru-RU" sz="1600" dirty="0" smtClean="0">
                <a:solidFill>
                  <a:srgbClr val="FF0000"/>
                </a:solidFill>
              </a:rPr>
              <a:t/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п. 7 статьи 226 НК РФ  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000" b="0" dirty="0" smtClean="0">
                <a:solidFill>
                  <a:schemeClr val="tx1"/>
                </a:solidFill>
              </a:rPr>
              <a:t>(в редакции Федерального закона от 23.11.2020 N 372-ФЗ) </a:t>
            </a:r>
            <a:endParaRPr lang="ru-RU" sz="1000" b="0" dirty="0">
              <a:solidFill>
                <a:schemeClr val="tx1"/>
              </a:solidFill>
            </a:endParaRPr>
          </a:p>
        </p:txBody>
      </p:sp>
      <p:sp>
        <p:nvSpPr>
          <p:cNvPr id="9" name="Заголовок 8"/>
          <p:cNvSpPr txBox="1">
            <a:spLocks/>
          </p:cNvSpPr>
          <p:nvPr/>
        </p:nvSpPr>
        <p:spPr>
          <a:xfrm>
            <a:off x="467544" y="1563638"/>
            <a:ext cx="3888879" cy="57606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Введена прогрессивная шкала налогообложения</a:t>
            </a:r>
            <a:endParaRPr lang="ru-RU" sz="1000" b="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2499742"/>
            <a:ext cx="3672408" cy="194421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2211710"/>
            <a:ext cx="3960887" cy="230425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1407" y="4587974"/>
            <a:ext cx="4879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Письмо ФНС России от 1 декабря 2020 г. N БС-4-11/19702</a:t>
            </a:r>
            <a:r>
              <a:rPr lang="ru-RU" sz="14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@. </a:t>
            </a:r>
            <a:endParaRPr lang="ru-RU" sz="14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419622"/>
            <a:ext cx="3384376" cy="3168352"/>
          </a:xfrm>
        </p:spPr>
        <p:txBody>
          <a:bodyPr/>
          <a:lstStyle/>
          <a:p>
            <a:pPr marL="285750" lvl="3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1200" b="1" dirty="0" smtClean="0"/>
              <a:t>Устанавливается  </a:t>
            </a:r>
            <a:r>
              <a:rPr lang="ru-RU" sz="1200" b="1" dirty="0"/>
              <a:t>ставка </a:t>
            </a:r>
            <a:r>
              <a:rPr lang="ru-RU" sz="1200" b="1" dirty="0" smtClean="0"/>
              <a:t>НДФЛ </a:t>
            </a:r>
            <a:r>
              <a:rPr lang="ru-RU" sz="1200" b="1" dirty="0"/>
              <a:t>в размере 13% в отношении доходов в виде процентов по вкладам (остаткам на счетах) в </a:t>
            </a:r>
            <a:r>
              <a:rPr lang="ru-RU" sz="1200" b="1" dirty="0" smtClean="0"/>
              <a:t>российских </a:t>
            </a:r>
            <a:r>
              <a:rPr lang="ru-RU" sz="1200" b="1" dirty="0"/>
              <a:t>банках </a:t>
            </a:r>
            <a:r>
              <a:rPr lang="en-US" sz="1200" b="1" dirty="0" smtClean="0"/>
              <a:t>(</a:t>
            </a:r>
            <a:r>
              <a:rPr lang="ru-RU" sz="1200" b="1" dirty="0" smtClean="0"/>
              <a:t>применяется </a:t>
            </a:r>
            <a:r>
              <a:rPr lang="ru-RU" sz="1200" b="1" dirty="0"/>
              <a:t>к доходам, полученным налогоплательщиками, начиная с 1 января 2021).</a:t>
            </a:r>
            <a:endParaRPr lang="en-US" sz="1200" b="1" dirty="0" smtClean="0"/>
          </a:p>
          <a:p>
            <a:pPr lvl="3" indent="0">
              <a:lnSpc>
                <a:spcPct val="100000"/>
              </a:lnSpc>
            </a:pPr>
            <a:endParaRPr lang="en-US" sz="1200" b="1" dirty="0"/>
          </a:p>
          <a:p>
            <a:pPr marL="285750" lvl="3" indent="-285750"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1200" b="1" dirty="0" smtClean="0"/>
              <a:t>с  </a:t>
            </a:r>
            <a:r>
              <a:rPr lang="ru-RU" sz="1200" b="1" dirty="0"/>
              <a:t>01.01.2021 года проценты по вкладам будут облагаться  НДФЛ по ставке 13% в части, превышающей необлагаемый </a:t>
            </a:r>
            <a:r>
              <a:rPr lang="ru-RU" sz="1200" b="1" dirty="0" smtClean="0"/>
              <a:t>минимум</a:t>
            </a:r>
            <a:r>
              <a:rPr lang="en-US" sz="1200" b="1" dirty="0" smtClean="0"/>
              <a:t> (</a:t>
            </a:r>
            <a:r>
              <a:rPr lang="ru-RU" sz="1200" b="1" dirty="0" smtClean="0"/>
              <a:t>исключается </a:t>
            </a:r>
            <a:r>
              <a:rPr lang="ru-RU" sz="1200" b="1" dirty="0"/>
              <a:t>доход в виде процентов, рассчитанный как произведение 1 </a:t>
            </a:r>
            <a:r>
              <a:rPr lang="ru-RU" sz="1200" b="1" dirty="0" err="1"/>
              <a:t>млн.руб</a:t>
            </a:r>
            <a:r>
              <a:rPr lang="ru-RU" sz="1200" b="1" dirty="0"/>
              <a:t>. и ключевой ставки Банка России, действующей на первое число налогового </a:t>
            </a:r>
            <a:r>
              <a:rPr lang="ru-RU" sz="1200" b="1" dirty="0" smtClean="0"/>
              <a:t>периода</a:t>
            </a:r>
            <a:r>
              <a:rPr lang="en-US" sz="1200" b="1" dirty="0" smtClean="0"/>
              <a:t>)</a:t>
            </a:r>
            <a:r>
              <a:rPr lang="ru-RU" sz="1200" b="1" dirty="0" smtClean="0"/>
              <a:t>. </a:t>
            </a:r>
            <a:endParaRPr lang="en-US" sz="1200" b="1" dirty="0" smtClean="0"/>
          </a:p>
          <a:p>
            <a:pPr lvl="3" indent="0"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lvl="3" indent="0" algn="ctr">
              <a:lnSpc>
                <a:spcPct val="100000"/>
              </a:lnSpc>
              <a:spcBef>
                <a:spcPts val="0"/>
              </a:spcBef>
            </a:pPr>
            <a:endParaRPr lang="ru-RU" dirty="0" smtClean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560" y="339502"/>
            <a:ext cx="7548638" cy="946151"/>
          </a:xfrm>
        </p:spPr>
        <p:txBody>
          <a:bodyPr/>
          <a:lstStyle/>
          <a:p>
            <a:pPr lvl="3" algn="ctr" defTabSz="816296" rtl="0">
              <a:spcBef>
                <a:spcPct val="0"/>
              </a:spcBef>
            </a:pPr>
            <a:r>
              <a:rPr lang="ru-RU" sz="1600" b="1" kern="1200" dirty="0">
                <a:solidFill>
                  <a:srgbClr val="504F53"/>
                </a:solidFill>
                <a:latin typeface="+mj-lt"/>
                <a:ea typeface="+mn-ea"/>
                <a:cs typeface="+mn-cs"/>
              </a:rPr>
              <a:t>Внесены изменения  в статью 214.2 НК РФ</a:t>
            </a:r>
            <a:r>
              <a:rPr lang="en-US" sz="1600" b="1" kern="1200" dirty="0">
                <a:solidFill>
                  <a:srgbClr val="504F53"/>
                </a:solidFill>
                <a:latin typeface="+mj-lt"/>
                <a:ea typeface="+mn-ea"/>
                <a:cs typeface="+mn-cs"/>
              </a:rPr>
              <a:t> “</a:t>
            </a:r>
            <a:r>
              <a:rPr lang="ru-RU" sz="1600" b="1" kern="1200" dirty="0">
                <a:solidFill>
                  <a:srgbClr val="504F53"/>
                </a:solidFill>
                <a:latin typeface="+mj-lt"/>
                <a:ea typeface="+mn-ea"/>
                <a:cs typeface="+mn-cs"/>
              </a:rPr>
              <a:t>Особенности определения налоговой базы при получении доходов в виде процентов по вкладам (остаткам на счетах) в банках, находящихся на территории </a:t>
            </a:r>
            <a:r>
              <a:rPr lang="ru-RU" sz="1600" b="1" kern="1200" dirty="0" smtClean="0">
                <a:solidFill>
                  <a:srgbClr val="504F53"/>
                </a:solidFill>
                <a:latin typeface="+mj-lt"/>
                <a:ea typeface="+mn-ea"/>
                <a:cs typeface="+mn-cs"/>
              </a:rPr>
              <a:t>РФ</a:t>
            </a:r>
            <a:r>
              <a:rPr lang="en-US" sz="1600" b="1" dirty="0" smtClean="0"/>
              <a:t>”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2000" b="1" kern="1200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Федеральный закон от 01.04.2020 №102-ФЗ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851920" y="1327869"/>
            <a:ext cx="47525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Примеры расчета НДФЛ с процентов по вкладам в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банках: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016511"/>
              </p:ext>
            </p:extLst>
          </p:nvPr>
        </p:nvGraphicFramePr>
        <p:xfrm>
          <a:off x="3995936" y="1727924"/>
          <a:ext cx="4320480" cy="3127419"/>
        </p:xfrm>
        <a:graphic>
          <a:graphicData uri="http://schemas.openxmlformats.org/drawingml/2006/table">
            <a:tbl>
              <a:tblPr/>
              <a:tblGrid>
                <a:gridCol w="4320480"/>
              </a:tblGrid>
              <a:tr h="230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Пример 1:</a:t>
                      </a:r>
                    </a:p>
                  </a:txBody>
                  <a:tcPr marL="6370" marR="6370" marT="63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374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Вклад физлица 1,5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млн.руб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., ставка 5% годовых, проценты выплачиваются в конце срока действия вклада, срок действия вклада до 31 декабря 2021 года, в конце года 2021 года выплачен процентный доход  в размере 75 тыс. руб. При условии, что  ключевая ставка банка составит 4,25% на первое число налогового периода 2021 года, необлагаемый процентный доход составит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42 500 руб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  В результате  сумма НДФЛ к уплате  составит: 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l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75 000 р. – 42 500 р.) х 13% = 4 225 руб.</a:t>
                      </a:r>
                    </a:p>
                  </a:txBody>
                  <a:tcPr marL="6370" marR="6370" marT="63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072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Пример 2:</a:t>
                      </a:r>
                    </a:p>
                  </a:txBody>
                  <a:tcPr marL="6370" marR="6370" marT="63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152242">
                <a:tc>
                  <a:txBody>
                    <a:bodyPr/>
                    <a:lstStyle/>
                    <a:p>
                      <a:pPr marL="0" algn="l" defTabSz="816296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Если у физлица 2 вклада по 1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млн.руб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., по одному ставка 4% годовых, по другому 4,5%.  За 2021 год банки начислили  проценты 40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тыс.руб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и 45 </a:t>
                      </a:r>
                      <a:r>
                        <a:rPr lang="ru-RU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тыс.руб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соответственно. При условии, что  ключевая ставка банка составит 4,25% на 01.01.2021, необлагаемый процентный доход составит 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42 500руб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 В результате сумма НДФЛ к уплате  составит: </a:t>
                      </a:r>
                      <a:endParaRPr lang="ru-RU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816296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40 000 р.+ 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45 000 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р.- 42500 р.) х 13% = 5 525 руб.</a:t>
                      </a:r>
                    </a:p>
                  </a:txBody>
                  <a:tcPr marL="6370" marR="6370" marT="63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923928" y="1635646"/>
            <a:ext cx="4464496" cy="331236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76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437878"/>
            <a:ext cx="5112568" cy="3150096"/>
          </a:xfrm>
        </p:spPr>
        <p:txBody>
          <a:bodyPr/>
          <a:lstStyle/>
          <a:p>
            <a:pPr lvl="3" indent="0"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lvl="3" indent="0">
              <a:lnSpc>
                <a:spcPct val="100000"/>
              </a:lnSpc>
              <a:spcBef>
                <a:spcPts val="0"/>
              </a:spcBef>
            </a:pPr>
            <a:r>
              <a:rPr lang="ru-RU" u="sng" dirty="0" smtClean="0">
                <a:solidFill>
                  <a:schemeClr val="tx1"/>
                </a:solidFill>
              </a:rPr>
              <a:t>Суть изменений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ru-RU" dirty="0" smtClean="0">
                <a:solidFill>
                  <a:schemeClr val="tx1"/>
                </a:solidFill>
              </a:rPr>
              <a:t> гражданин (причем не обязательно российский гражданин), который в течение 2020 г. находился в России от 90 до 182 календарных дней включительно, может быть признан налоговым резидентом РФ в 2020 г. </a:t>
            </a:r>
            <a:r>
              <a:rPr lang="ru-RU" b="1" dirty="0" smtClean="0">
                <a:solidFill>
                  <a:srgbClr val="FF0000"/>
                </a:solidFill>
              </a:rPr>
              <a:t>в особом порядке. </a:t>
            </a:r>
          </a:p>
          <a:p>
            <a:pPr lvl="3" indent="0">
              <a:lnSpc>
                <a:spcPct val="100000"/>
              </a:lnSpc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 lvl="3" indent="0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Для получения статуса российского налогового резидента физическому лицу необходимо представить заявление в налоговый орган по месту жительства, или по месту пребывания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lvl="3" indent="0" algn="ctr">
              <a:lnSpc>
                <a:spcPct val="100000"/>
              </a:lnSpc>
              <a:spcBef>
                <a:spcPts val="0"/>
              </a:spcBef>
            </a:pPr>
            <a:endParaRPr lang="ru-RU" dirty="0" smtClean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23762" y="267494"/>
            <a:ext cx="7548638" cy="1292870"/>
          </a:xfrm>
        </p:spPr>
        <p:txBody>
          <a:bodyPr/>
          <a:lstStyle/>
          <a:p>
            <a:pPr algn="ctr"/>
            <a:r>
              <a:rPr lang="ru-RU" sz="1600" dirty="0">
                <a:solidFill>
                  <a:schemeClr val="tx1"/>
                </a:solidFill>
                <a:ea typeface="+mn-ea"/>
                <a:cs typeface="+mn-cs"/>
              </a:rPr>
              <a:t>Изменения в порядке определения </a:t>
            </a:r>
            <a:r>
              <a:rPr lang="ru-RU" sz="1600" dirty="0" err="1">
                <a:solidFill>
                  <a:schemeClr val="tx1"/>
                </a:solidFill>
                <a:ea typeface="+mn-ea"/>
                <a:cs typeface="+mn-cs"/>
              </a:rPr>
              <a:t>резидентства</a:t>
            </a:r>
            <a:r>
              <a:rPr lang="ru-RU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ea typeface="+mn-ea"/>
                <a:cs typeface="+mn-cs"/>
              </a:rPr>
              <a:t>  в </a:t>
            </a:r>
            <a:r>
              <a:rPr lang="ru-RU" sz="1600" dirty="0">
                <a:solidFill>
                  <a:schemeClr val="tx1"/>
                </a:solidFill>
                <a:ea typeface="+mn-ea"/>
                <a:cs typeface="+mn-cs"/>
              </a:rPr>
              <a:t>статью 207 НК </a:t>
            </a:r>
            <a:r>
              <a:rPr lang="ru-RU" sz="1600" dirty="0" smtClean="0">
                <a:solidFill>
                  <a:schemeClr val="tx1"/>
                </a:solidFill>
                <a:ea typeface="+mn-ea"/>
                <a:cs typeface="+mn-cs"/>
              </a:rPr>
              <a:t>РФ </a:t>
            </a:r>
            <a:r>
              <a:rPr lang="ru-RU" sz="1600" dirty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ru-RU" sz="1600" dirty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ru-RU" sz="1600" dirty="0" smtClean="0">
                <a:solidFill>
                  <a:schemeClr val="tx1"/>
                </a:solidFill>
                <a:ea typeface="+mn-ea"/>
                <a:cs typeface="+mn-cs"/>
              </a:rPr>
              <a:t>(вступили </a:t>
            </a:r>
            <a:r>
              <a:rPr lang="ru-RU" sz="1600" dirty="0">
                <a:solidFill>
                  <a:schemeClr val="tx1"/>
                </a:solidFill>
                <a:ea typeface="+mn-ea"/>
                <a:cs typeface="+mn-cs"/>
              </a:rPr>
              <a:t>в силу с  31 июля 2020 г. и распространяются на правоотношения, возникшие с 1 января 2020 </a:t>
            </a:r>
            <a:r>
              <a:rPr lang="ru-RU" sz="1600" dirty="0" smtClean="0">
                <a:solidFill>
                  <a:schemeClr val="tx1"/>
                </a:solidFill>
                <a:ea typeface="+mn-ea"/>
                <a:cs typeface="+mn-cs"/>
              </a:rPr>
              <a:t>года).</a:t>
            </a:r>
            <a:r>
              <a:rPr lang="ru-RU" sz="1600" dirty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ru-RU" sz="1600" dirty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ru-RU" sz="2000" dirty="0"/>
              <a:t>Федеральный закон от 31.07.2020 № 265-ФЗ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28060" y="1635646"/>
            <a:ext cx="2927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Образец  Заявления по уточнению 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1400" b="1" dirty="0" err="1" smtClean="0">
                <a:solidFill>
                  <a:schemeClr val="accent6">
                    <a:lumMod val="75000"/>
                  </a:schemeClr>
                </a:solidFill>
              </a:rPr>
              <a:t>резидентства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/>
          <p:nvPr/>
        </p:nvPicPr>
        <p:blipFill rotWithShape="1">
          <a:blip r:embed="rId3"/>
          <a:srcRect l="4835" t="18364" r="66593" b="31062"/>
          <a:stretch/>
        </p:blipFill>
        <p:spPr bwMode="auto">
          <a:xfrm>
            <a:off x="5946757" y="2134539"/>
            <a:ext cx="2160240" cy="27252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8601" y="4515966"/>
            <a:ext cx="54781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indent="0" algn="ctr">
              <a:lnSpc>
                <a:spcPct val="100000"/>
              </a:lnSpc>
              <a:spcBef>
                <a:spcPts val="0"/>
              </a:spcBef>
            </a:pPr>
            <a:r>
              <a:rPr lang="ru-RU" sz="1200" dirty="0" smtClean="0"/>
              <a:t>Заявление представляется в срок  </a:t>
            </a:r>
            <a:r>
              <a:rPr lang="ru-RU" sz="1200" b="1" dirty="0" smtClean="0"/>
              <a:t>до 30.04.2021.</a:t>
            </a:r>
            <a:endParaRPr lang="ru-RU" sz="1200" b="1" dirty="0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771" y="4099633"/>
            <a:ext cx="1103312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946757" y="2134539"/>
            <a:ext cx="2160240" cy="272527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8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791820"/>
            <a:ext cx="7848724" cy="1779930"/>
          </a:xfrm>
        </p:spPr>
        <p:txBody>
          <a:bodyPr/>
          <a:lstStyle/>
          <a:p>
            <a:pPr lvl="3" indent="0" algn="ctr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Форма 6-НДФЛ</a:t>
            </a:r>
          </a:p>
          <a:p>
            <a:pPr lvl="3" indent="0" algn="ctr">
              <a:lnSpc>
                <a:spcPct val="100000"/>
              </a:lnSpc>
              <a:spcBef>
                <a:spcPts val="0"/>
              </a:spcBef>
            </a:pP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Приказ 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ФНС России от 15.10.2020 №ЕД-7-11/753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@</a:t>
            </a:r>
          </a:p>
          <a:p>
            <a:pPr lvl="3" indent="0" algn="ctr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Об утверждении формы расчёта сумм налога на доходы физических лиц, исчисленных и удержанных налоговым агентом (форма 6-НДФЛ), порядка её заполнения и представления, формата представления в электронной форме, а также формы справки о полученных физическим лицом доходах и удержанных суммах налога на доходы физических лиц»</a:t>
            </a:r>
          </a:p>
          <a:p>
            <a:endParaRPr lang="ru-RU" sz="1400" dirty="0"/>
          </a:p>
          <a:p>
            <a:pPr lvl="3" indent="0" algn="ctr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Новая форма расчета расчёта 6-НДФЛ будет представляться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начиная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 расчета за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квартал 2021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года. При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этом приказы ФНС России от 14.10.2015 №ММВ-7-11/450@, от 02.10.2018 №ММВ-7-11/566@ утратят силу.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ВАЖНО!</a:t>
            </a:r>
            <a:endParaRPr lang="ru-RU" sz="1400" dirty="0">
              <a:solidFill>
                <a:srgbClr val="FF0000"/>
              </a:solidFill>
            </a:endParaRP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</a:rPr>
              <a:t>В состав расчёта 6-НДФЛ по новой форме включена справка о доходах и суммах налога физического лица.</a:t>
            </a:r>
          </a:p>
          <a:p>
            <a:r>
              <a:rPr lang="ru-RU" sz="1400" dirty="0"/>
              <a:t>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В приложении к письму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ФНС России от 01.12.2020 №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</a:rPr>
              <a:t>БС-4-11/19702@ приведены примеры заполнения расчета по форме 6-НДФЛ в различных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ситуациях.</a:t>
            </a:r>
            <a:endParaRPr lang="ru-RU" sz="1400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14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99592" y="267494"/>
            <a:ext cx="7992888" cy="502419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Изменения форм налоговой отчетности с 2021 года</a:t>
            </a:r>
            <a:endParaRPr lang="ru-RU" sz="2400" b="0" dirty="0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3633578"/>
            <a:ext cx="72728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indent="0" algn="just">
              <a:lnSpc>
                <a:spcPct val="100000"/>
              </a:lnSpc>
              <a:spcBef>
                <a:spcPts val="0"/>
              </a:spcBef>
            </a:pPr>
            <a:endParaRPr lang="ru-RU" sz="1200" dirty="0"/>
          </a:p>
        </p:txBody>
      </p:sp>
      <p:sp>
        <p:nvSpPr>
          <p:cNvPr id="7" name="Заголовок 9"/>
          <p:cNvSpPr txBox="1">
            <a:spLocks/>
          </p:cNvSpPr>
          <p:nvPr/>
        </p:nvSpPr>
        <p:spPr>
          <a:xfrm>
            <a:off x="611560" y="339502"/>
            <a:ext cx="8137275" cy="860822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000" dirty="0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521" y="3633578"/>
            <a:ext cx="1103312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0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78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Words>696</Words>
  <Application>Microsoft Office PowerPoint</Application>
  <PresentationFormat>Экран (16:9)</PresentationFormat>
  <Paragraphs>72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Present_FNS2012_16-9</vt:lpstr>
      <vt:lpstr>Презентация PowerPoint</vt:lpstr>
      <vt:lpstr> Федеральный закон от 23.11.2020 N 372-ФЗ</vt:lpstr>
      <vt:lpstr>Внесены изменения  в статью 214.2 НК РФ “Особенности определения налоговой базы при получении доходов в виде процентов по вкладам (остаткам на счетах) в банках, находящихся на территории РФ” Федеральный закон от 01.04.2020 №102-ФЗ </vt:lpstr>
      <vt:lpstr>Изменения в порядке определения резидентства   в статью 207 НК РФ  (вступили в силу с  31 июля 2020 г. и распространяются на правоотношения, возникшие с 1 января 2020 года). Федеральный закон от 31.07.2020 № 265-ФЗ</vt:lpstr>
      <vt:lpstr>Изменения форм налоговой отчетности с 2021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изменениях в налоговом законодательстве по НДФЛ и  страховым взносам</dc:title>
  <dc:creator>Очирова Светлана Шираповна</dc:creator>
  <cp:lastModifiedBy>Ксалова Жанна Хусеевна</cp:lastModifiedBy>
  <cp:revision>110</cp:revision>
  <cp:lastPrinted>2021-02-15T05:18:03Z</cp:lastPrinted>
  <dcterms:created xsi:type="dcterms:W3CDTF">2021-02-10T00:19:58Z</dcterms:created>
  <dcterms:modified xsi:type="dcterms:W3CDTF">2021-03-10T08:36:30Z</dcterms:modified>
</cp:coreProperties>
</file>